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92" r:id="rId5"/>
    <p:sldId id="318" r:id="rId6"/>
    <p:sldId id="311" r:id="rId7"/>
    <p:sldId id="299" r:id="rId8"/>
    <p:sldId id="347" r:id="rId9"/>
    <p:sldId id="348" r:id="rId10"/>
    <p:sldId id="350" r:id="rId11"/>
    <p:sldId id="29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72F"/>
    <a:srgbClr val="66CB00"/>
    <a:srgbClr val="1E94D4"/>
    <a:srgbClr val="0080BF"/>
    <a:srgbClr val="00AAE8"/>
    <a:srgbClr val="0082DC"/>
    <a:srgbClr val="0081CC"/>
    <a:srgbClr val="1C8C97"/>
    <a:srgbClr val="0068B7"/>
    <a:srgbClr val="8DC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622A-E000-4E29-97D5-9A4C8762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9B1F-190A-4438-A0A7-8540C2EDD4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5377-7AE1-B347-BF0F-82CC7FA3CD3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-2758"/>
          <a:stretch>
            <a:fillRect/>
          </a:stretch>
        </p:blipFill>
        <p:spPr>
          <a:xfrm>
            <a:off x="0" y="3587"/>
            <a:ext cx="12192000" cy="6334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91" y="176783"/>
            <a:ext cx="1316746" cy="313413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0" y="6430546"/>
            <a:ext cx="330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solidFill>
                  <a:srgbClr val="0080B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1600" i="1" dirty="0">
              <a:solidFill>
                <a:srgbClr val="0080BF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"/>
            <a:ext cx="12192000" cy="68555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348355" y="2888615"/>
            <a:ext cx="7031355" cy="15430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1" lang="zh-CN" altLang="zh-CN" sz="4000" b="1" dirty="0" smtClean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石景山区政府采购交易系统培训</a:t>
            </a:r>
            <a:r>
              <a:rPr kumimoji="1" lang="en-US" altLang="zh-CN" sz="4000" b="1" dirty="0" smtClean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--</a:t>
            </a:r>
            <a:r>
              <a:rPr kumimoji="1" lang="zh-CN" altLang="en-US" sz="4000" b="1" dirty="0" smtClean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采购人</a:t>
            </a:r>
            <a:endParaRPr kumimoji="1" lang="zh-CN" altLang="en-US" sz="4000" b="1" dirty="0" smtClean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8" y="5690248"/>
            <a:ext cx="652169" cy="779768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5695549" y="5172435"/>
            <a:ext cx="7031604" cy="51772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665" b="1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广联达科技股份有限公司</a:t>
            </a:r>
            <a:endParaRPr kumimoji="1" lang="zh-CN" altLang="en-US" sz="2665" b="1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8298" y="5910855"/>
            <a:ext cx="330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1600" i="1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25154"/>
            <a:ext cx="1864590" cy="44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3320" y="575945"/>
            <a:ext cx="10469245" cy="604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政府采购交易运行环境要求：</a:t>
            </a:r>
            <a:endParaRPr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浏览器：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IE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浏览器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10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或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11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版本，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360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浏览器的兼容模式</a:t>
            </a:r>
            <a:endParaRPr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注册单位需提前办理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，本系统支持北京法人一证通，北京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，颐信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lnSpc>
                <a:spcPct val="130000"/>
              </a:lnSpc>
              <a:buFont typeface="Wingdings" panose="05000000000000000000" charset="0"/>
              <a:buNone/>
            </a:pP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 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北京法人一证通</a:t>
            </a: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lnSpc>
                <a:spcPct val="130000"/>
              </a:lnSpc>
              <a:buFont typeface="Wingdings" panose="05000000000000000000" charset="0"/>
              <a:buNone/>
            </a:pP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       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北京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                          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颐信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软件要求：数字证书应用环境</a:t>
            </a:r>
            <a:endParaRPr kumimoji="1"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lnSpc>
                <a:spcPct val="130000"/>
              </a:lnSpc>
              <a:buFont typeface="Wingdings" panose="05000000000000000000" charset="0"/>
              <a:buNone/>
            </a:pP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下载网址：http://www.bjsjs.gov.cn/sjsggzy/bsznxzzx/sRvK5je1IEBync2oMHJ2%5Ew.jhtml</a:t>
            </a:r>
            <a:endParaRPr kumimoji="1"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buFont typeface="Wingdings" panose="05000000000000000000" charset="0"/>
              <a:buNone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buFont typeface="Wingdings" panose="05000000000000000000" charset="0"/>
              <a:buNone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1938655"/>
            <a:ext cx="2838450" cy="1381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3862705"/>
            <a:ext cx="2828925" cy="847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420" y="2081530"/>
            <a:ext cx="29051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2800" b="1" dirty="0">
                <a:latin typeface="方正正黑简体" panose="02000000000000000000" pitchFamily="2" charset="-122"/>
                <a:ea typeface="方正正黑简体" panose="02000000000000000000" pitchFamily="2" charset="-122"/>
                <a:cs typeface="微软雅黑" panose="020B0503020204020204" charset="-122"/>
              </a:rPr>
              <a:t>用户注册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178" y="639684"/>
            <a:ext cx="11136986" cy="136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317770" y="6321876"/>
            <a:ext cx="56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600" i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kumimoji="1" lang="zh-CN" altLang="en-US" sz="1600" i="1" dirty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4560" y="948055"/>
            <a:ext cx="10048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/>
              <a:t>        </a:t>
            </a:r>
            <a:r>
              <a:rPr lang="en-US" altLang="zh-CN" sz="2000" b="1"/>
              <a:t> </a:t>
            </a:r>
            <a:r>
              <a:rPr lang="zh-CN" altLang="en-US" sz="2000" b="1"/>
              <a:t>在浏览器输入地址（http://219.142.189.241/sjsggzy/），进入北京市公共资源交易服务石景山区分平台的首页，如图所示：</a:t>
            </a:r>
            <a:endParaRPr lang="zh-CN" altLang="en-US" sz="2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185" y="2035810"/>
            <a:ext cx="8896985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2800" b="1" dirty="0">
                <a:latin typeface="方正正黑简体" panose="02000000000000000000" pitchFamily="2" charset="-122"/>
                <a:ea typeface="方正正黑简体" panose="02000000000000000000" pitchFamily="2" charset="-122"/>
                <a:cs typeface="微软雅黑" panose="020B0503020204020204" charset="-122"/>
                <a:sym typeface="+mn-ea"/>
              </a:rPr>
              <a:t>用户注册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17770" y="6321876"/>
            <a:ext cx="56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600" i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kumimoji="1" lang="zh-CN" altLang="en-US" sz="1600" i="1" dirty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70000" y="1122680"/>
            <a:ext cx="91084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altLang="en-US" sz="2000" b="1"/>
              <a:t>点击首页的【政府采购】模块，进入政府采购交易系统登录首页，如下图所示：</a:t>
            </a:r>
            <a:endParaRPr lang="zh-CN" altLang="en-US" sz="20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0845" y="1450975"/>
            <a:ext cx="8829675" cy="487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2800" b="1" dirty="0">
                <a:latin typeface="方正正黑简体" panose="02000000000000000000" pitchFamily="2" charset="-122"/>
                <a:ea typeface="方正正黑简体" panose="02000000000000000000" pitchFamily="2" charset="-122"/>
                <a:cs typeface="微软雅黑" panose="020B0503020204020204" charset="-122"/>
                <a:sym typeface="+mn-ea"/>
              </a:rPr>
              <a:t>用户注册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317770" y="6321876"/>
            <a:ext cx="56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600" i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kumimoji="1" lang="zh-CN" altLang="en-US" sz="1600" i="1" dirty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13435"/>
            <a:ext cx="109150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200000"/>
              </a:lnSpc>
            </a:pP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点击</a:t>
            </a:r>
            <a:r>
              <a:rPr lang="zh-CN" sz="2000" b="1">
                <a:ea typeface="宋体" panose="02010600030101010101" pitchFamily="2" charset="-122"/>
              </a:rPr>
              <a:t>登录下面的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【新用户注册】</a:t>
            </a:r>
            <a:r>
              <a:rPr lang="zh-CN" sz="2000" b="1">
                <a:ea typeface="宋体" panose="02010600030101010101" pitchFamily="2" charset="-122"/>
              </a:rPr>
              <a:t>按钮，进入系统用户注册界面，如图所示：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0120" y="5095240"/>
            <a:ext cx="6327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温馨提示：系统会</a:t>
            </a:r>
            <a:r>
              <a:rPr lang="zh-CN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识别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CA</a:t>
            </a:r>
            <a:r>
              <a:rPr lang="zh-CN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用户信息，</a:t>
            </a:r>
            <a:r>
              <a:rPr lang="zh-CN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不用手填写单位名称</a:t>
            </a:r>
            <a:endParaRPr lang="zh-CN" altLang="en-US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295" y="1580515"/>
            <a:ext cx="7788910" cy="339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46175" y="976630"/>
            <a:ext cx="8662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填写</a:t>
            </a:r>
            <a:r>
              <a:rPr lang="zh-CN" sz="2000" b="1">
                <a:ea typeface="宋体" panose="02010600030101010101" pitchFamily="2" charset="-122"/>
              </a:rPr>
              <a:t>相应的用户信息，点击【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注册</a:t>
            </a:r>
            <a:r>
              <a:rPr lang="zh-CN" sz="2000" b="1">
                <a:ea typeface="宋体" panose="02010600030101010101" pitchFamily="2" charset="-122"/>
              </a:rPr>
              <a:t>】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按钮</a:t>
            </a:r>
            <a:r>
              <a:rPr lang="zh-CN" sz="2000" b="1">
                <a:ea typeface="宋体" panose="02010600030101010101" pitchFamily="2" charset="-122"/>
              </a:rPr>
              <a:t>，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完成</a:t>
            </a:r>
            <a:r>
              <a:rPr lang="zh-CN" sz="2000" b="1">
                <a:ea typeface="宋体" panose="02010600030101010101" pitchFamily="2" charset="-122"/>
              </a:rPr>
              <a:t>注册，如图所示：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1495" y="1633855"/>
            <a:ext cx="7912735" cy="34817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800" b="1" dirty="0">
                <a:latin typeface="方正正黑简体" panose="02000000000000000000" pitchFamily="2" charset="-122"/>
                <a:ea typeface="方正正黑简体" panose="02000000000000000000" pitchFamily="2" charset="-122"/>
                <a:cs typeface="微软雅黑" panose="020B0503020204020204" charset="-122"/>
                <a:sym typeface="+mn-ea"/>
              </a:rPr>
              <a:t>用户注册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56310" y="925195"/>
            <a:ext cx="95751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点击</a:t>
            </a:r>
            <a:r>
              <a:rPr lang="zh-CN" sz="2000" b="1">
                <a:ea typeface="宋体" panose="02010600030101010101" pitchFamily="2" charset="-122"/>
              </a:rPr>
              <a:t>页面中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【马上</a:t>
            </a:r>
            <a:r>
              <a:rPr lang="zh-CN" sz="2000" b="1">
                <a:ea typeface="宋体" panose="02010600030101010101" pitchFamily="2" charset="-122"/>
              </a:rPr>
              <a:t>登录完善信息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】，</a:t>
            </a:r>
            <a:r>
              <a:rPr lang="zh-CN" sz="2000" b="1">
                <a:ea typeface="宋体" panose="02010600030101010101" pitchFamily="2" charset="-122"/>
              </a:rPr>
              <a:t>进入新用户注册信息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完善</a:t>
            </a:r>
            <a:r>
              <a:rPr lang="zh-CN" sz="2000" b="1">
                <a:ea typeface="宋体" panose="02010600030101010101" pitchFamily="2" charset="-122"/>
              </a:rPr>
              <a:t>界面，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将</a:t>
            </a:r>
            <a:r>
              <a:rPr lang="zh-CN" sz="2000" b="1">
                <a:ea typeface="宋体" panose="02010600030101010101" pitchFamily="2" charset="-122"/>
              </a:rPr>
              <a:t>用户相应信息填写完毕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2000" b="1">
                <a:ea typeface="宋体" panose="02010600030101010101" pitchFamily="2" charset="-122"/>
              </a:rPr>
              <a:t>点击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右下角【</a:t>
            </a:r>
            <a:r>
              <a:rPr lang="zh-CN" sz="2000" b="1">
                <a:ea typeface="宋体" panose="02010600030101010101" pitchFamily="2" charset="-122"/>
              </a:rPr>
              <a:t>提交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】</a:t>
            </a:r>
            <a:r>
              <a:rPr lang="zh-CN" sz="2000" b="1">
                <a:ea typeface="宋体" panose="02010600030101010101" pitchFamily="2" charset="-122"/>
              </a:rPr>
              <a:t>按钮</a:t>
            </a:r>
            <a:r>
              <a:rPr lang="zh-CN" sz="2000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2000" b="1">
                <a:ea typeface="宋体" panose="02010600030101010101" pitchFamily="2" charset="-122"/>
              </a:rPr>
              <a:t>提交完成即可，如图所示：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2800" b="1" dirty="0">
                <a:latin typeface="方正正黑简体" panose="02000000000000000000" pitchFamily="2" charset="-122"/>
                <a:ea typeface="方正正黑简体" panose="02000000000000000000" pitchFamily="2" charset="-122"/>
                <a:cs typeface="微软雅黑" panose="020B0503020204020204" charset="-122"/>
                <a:sym typeface="+mn-ea"/>
              </a:rPr>
              <a:t>用户注册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040" y="2018665"/>
            <a:ext cx="7802245" cy="4030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60450" y="1028065"/>
            <a:ext cx="10431780" cy="1170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30000"/>
              </a:lnSpc>
            </a:pPr>
            <a:r>
              <a:rPr lang="en-US" altLang="zh-CN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如果已经</a:t>
            </a:r>
            <a:r>
              <a:rPr lang="zh-CN" b="1">
                <a:ea typeface="宋体" panose="02010600030101010101" pitchFamily="2" charset="-122"/>
              </a:rPr>
              <a:t>注册完成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的</a:t>
            </a:r>
            <a:r>
              <a:rPr lang="zh-CN" b="1">
                <a:ea typeface="宋体" panose="02010600030101010101" pitchFamily="2" charset="-122"/>
              </a:rPr>
              <a:t>用户需要变更用户信息，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先</a:t>
            </a:r>
            <a:r>
              <a:rPr lang="zh-CN" b="1">
                <a:ea typeface="宋体" panose="02010600030101010101" pitchFamily="2" charset="-122"/>
              </a:rPr>
              <a:t>登录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交易系统</a:t>
            </a:r>
            <a:r>
              <a:rPr lang="zh-CN" b="1">
                <a:ea typeface="宋体" panose="02010600030101010101" pitchFamily="2" charset="-122"/>
              </a:rPr>
              <a:t>，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点击</a:t>
            </a:r>
            <a:r>
              <a:rPr lang="zh-CN" b="1">
                <a:ea typeface="宋体" panose="02010600030101010101" pitchFamily="2" charset="-122"/>
              </a:rPr>
              <a:t>右上角【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注册</a:t>
            </a:r>
            <a:r>
              <a:rPr lang="zh-CN" b="1">
                <a:ea typeface="宋体" panose="02010600030101010101" pitchFamily="2" charset="-122"/>
              </a:rPr>
              <a:t>登记管理系统】</a:t>
            </a:r>
            <a:r>
              <a:rPr lang="zh-CN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b="1">
                <a:ea typeface="宋体" panose="02010600030101010101" pitchFamily="2" charset="-122"/>
              </a:rPr>
              <a:t>进入注册管理系统页面后，点击右下角的【变更】按钮，再点击【确认】按钮，页面的信息可以更改，修改完页面信息确认无误后，点击右下角【提交】按钮，提交后企业信息变更完成。</a:t>
            </a:r>
            <a:endParaRPr lang="zh-CN" b="1">
              <a:ea typeface="宋体" panose="02010600030101010101" pitchFamily="2" charset="-122"/>
            </a:endParaRPr>
          </a:p>
        </p:txBody>
      </p:sp>
      <p:pic>
        <p:nvPicPr>
          <p:cNvPr id="39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2374900"/>
            <a:ext cx="10218420" cy="323659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2800" b="1" dirty="0">
                <a:latin typeface="方正正黑简体" panose="02000000000000000000" pitchFamily="2" charset="-122"/>
                <a:ea typeface="方正正黑简体" panose="02000000000000000000" pitchFamily="2" charset="-122"/>
                <a:cs typeface="微软雅黑" panose="020B0503020204020204" charset="-122"/>
                <a:sym typeface="+mn-ea"/>
              </a:rPr>
              <a:t>用户变更信息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192000" cy="68555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63" y="6186200"/>
            <a:ext cx="4103875" cy="618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173871" y="2317315"/>
            <a:ext cx="259606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5335" i="1" dirty="0">
                <a:solidFill>
                  <a:prstClr val="white"/>
                </a:solidFill>
              </a:rPr>
              <a:t>Thanks</a:t>
            </a:r>
            <a:r>
              <a:rPr lang="zh-CN" altLang="en-US" sz="5335" i="1" dirty="0">
                <a:solidFill>
                  <a:prstClr val="white"/>
                </a:solidFill>
              </a:rPr>
              <a:t>！</a:t>
            </a:r>
            <a:endParaRPr lang="zh-CN" altLang="en-US" sz="5335" i="1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04" y="2236173"/>
            <a:ext cx="1095075" cy="13031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6614" y="6017047"/>
            <a:ext cx="330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1" dirty="0" smtClean="0">
                <a:solidFill>
                  <a:srgbClr val="0080B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2000" i="1" dirty="0">
              <a:solidFill>
                <a:srgbClr val="0080BF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7" y="5956643"/>
            <a:ext cx="1928882" cy="45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WPS 演示</Application>
  <PresentationFormat>宽屏</PresentationFormat>
  <Paragraphs>60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方正正黑简体</vt:lpstr>
      <vt:lpstr>黑体</vt:lpstr>
      <vt:lpstr>方正正粗黑简体</vt:lpstr>
      <vt:lpstr>微软雅黑</vt:lpstr>
      <vt:lpstr>Wingdings</vt:lpstr>
      <vt:lpstr>Times New Roman</vt:lpstr>
      <vt:lpstr>Arial Unicode MS</vt:lpstr>
      <vt:lpstr>Calibri</vt:lpstr>
      <vt:lpstr>4_Office 主题</vt:lpstr>
      <vt:lpstr>石景山区政府采购交易系统培训--采购人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大标题大标题大标题</dc:title>
  <dc:creator>李嘉宸(10030520)</dc:creator>
  <cp:lastModifiedBy>筱&amp;筱</cp:lastModifiedBy>
  <cp:revision>99</cp:revision>
  <dcterms:created xsi:type="dcterms:W3CDTF">2020-03-24T02:31:00Z</dcterms:created>
  <dcterms:modified xsi:type="dcterms:W3CDTF">2021-10-20T13:59:02Z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30A7C630ADA14FFA919B5982EABDB631</vt:lpwstr>
  </property>
  <property fmtid="{D5CDD505-2E9C-101B-9397-08002B2CF9AE}" pid="3" name="KSOProductBuildVer">
    <vt:lpwstr>2052-11.3.0.9228</vt:lpwstr>
  </property>
</Properties>
</file>