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292" r:id="rId5"/>
    <p:sldId id="352" r:id="rId6"/>
    <p:sldId id="360" r:id="rId7"/>
    <p:sldId id="318" r:id="rId8"/>
    <p:sldId id="353" r:id="rId9"/>
    <p:sldId id="361" r:id="rId10"/>
    <p:sldId id="354" r:id="rId11"/>
    <p:sldId id="356" r:id="rId12"/>
    <p:sldId id="362" r:id="rId13"/>
    <p:sldId id="355" r:id="rId14"/>
    <p:sldId id="363" r:id="rId15"/>
    <p:sldId id="364" r:id="rId16"/>
    <p:sldId id="365" r:id="rId17"/>
    <p:sldId id="366" r:id="rId18"/>
    <p:sldId id="367" r:id="rId19"/>
    <p:sldId id="369" r:id="rId20"/>
    <p:sldId id="370" r:id="rId21"/>
    <p:sldId id="368" r:id="rId22"/>
    <p:sldId id="371" r:id="rId23"/>
    <p:sldId id="372" r:id="rId24"/>
    <p:sldId id="373" r:id="rId25"/>
    <p:sldId id="374" r:id="rId26"/>
    <p:sldId id="384" r:id="rId27"/>
    <p:sldId id="385" r:id="rId28"/>
    <p:sldId id="375" r:id="rId29"/>
    <p:sldId id="376" r:id="rId30"/>
    <p:sldId id="377" r:id="rId31"/>
    <p:sldId id="378" r:id="rId32"/>
    <p:sldId id="380" r:id="rId33"/>
    <p:sldId id="382" r:id="rId34"/>
    <p:sldId id="383" r:id="rId35"/>
    <p:sldId id="297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72F"/>
    <a:srgbClr val="66CB00"/>
    <a:srgbClr val="1E94D4"/>
    <a:srgbClr val="0080BF"/>
    <a:srgbClr val="00AAE8"/>
    <a:srgbClr val="0082DC"/>
    <a:srgbClr val="0081CC"/>
    <a:srgbClr val="1C8C97"/>
    <a:srgbClr val="0068B7"/>
    <a:srgbClr val="8DC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622A-E000-4E29-97D5-9A4C87625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9B1F-190A-4438-A0A7-8540C2EDD4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5377-7AE1-B347-BF0F-82CC7FA3CD3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-2758"/>
          <a:stretch>
            <a:fillRect/>
          </a:stretch>
        </p:blipFill>
        <p:spPr>
          <a:xfrm>
            <a:off x="0" y="3587"/>
            <a:ext cx="12192000" cy="6334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91" y="176783"/>
            <a:ext cx="1316746" cy="313413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0" y="6430546"/>
            <a:ext cx="330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solidFill>
                  <a:srgbClr val="0080B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1600" i="1" dirty="0">
              <a:solidFill>
                <a:srgbClr val="0080BF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"/>
            <a:ext cx="12192000" cy="68555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376930" y="2869565"/>
            <a:ext cx="8190230" cy="15430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1" lang="zh-CN" altLang="zh-CN" sz="4400" b="1" dirty="0" smtClean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石景山区政府采购交易系统培训</a:t>
            </a:r>
            <a:endParaRPr kumimoji="1" lang="zh-CN" altLang="zh-CN" sz="4400" b="1" dirty="0" smtClean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8" y="5690248"/>
            <a:ext cx="652169" cy="779768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5695549" y="5172435"/>
            <a:ext cx="7031604" cy="51772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665" b="1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广联达科技股份有限公司</a:t>
            </a:r>
            <a:endParaRPr kumimoji="1" lang="zh-CN" altLang="en-US" sz="2665" b="1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8298" y="5910855"/>
            <a:ext cx="330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1600" i="1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25154"/>
            <a:ext cx="1864590" cy="44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302510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3    </a:t>
            </a:r>
            <a:r>
              <a:rPr lang="zh-CN" altLang="en-US" sz="108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场地预约</a:t>
            </a:r>
            <a:endParaRPr lang="zh-CN" altLang="en-US" sz="108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96975" y="9271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场地预约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815340" y="955040"/>
            <a:ext cx="3395980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、点击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场地预约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节点，点击【新增预约】，勾选标包信息、标室类型选择标室，按照要求填写字段信息；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、如需更改已预约标室请点击【变更预约】，选择需要变更的标室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</a:rPr>
              <a:t>注意：资格预审的项目，在资格预审阶段不需要预约开标室；开、评标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  <a:r>
              <a:rPr lang="zh-CN" altLang="en-US" sz="2000" b="1">
                <a:solidFill>
                  <a:srgbClr val="FF0000"/>
                </a:solidFill>
              </a:rPr>
              <a:t>的标室需要预审结束后再按实际开、评标时间预约，不用提前预约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11955" y="955040"/>
            <a:ext cx="7484745" cy="5415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302510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4    采购公告</a:t>
            </a:r>
            <a:endParaRPr lang="zh-CN" altLang="en-US" sz="108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4690" y="845820"/>
            <a:ext cx="421894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我的采购项目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点击项目数据，进入项目业务节点，点击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采购文件与公告编制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，填写项目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文件与项目公告信息</a:t>
            </a: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注意：需先预约开评标室才能发布采购公告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填写项目采购文件与公告信息时注意核对项目报名时间、开标时间，保证金金额，采购文件，采购人确认书，委托协议，采购公告等信息，确认信息无误提交并审核通过</a:t>
            </a: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确认公告内容无误后点击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采购公告发布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节点，发布采购公告</a:t>
            </a:r>
            <a:endParaRPr lang="zh-CN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7160" y="18732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采购公告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025" y="709295"/>
            <a:ext cx="6388100" cy="5763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302510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5    更正公告</a:t>
            </a:r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6720" y="912495"/>
            <a:ext cx="4662805" cy="4852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点击左侧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更正公告编制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，右侧找到当前的项目，点操作按钮进入到信息更正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公告编制页面，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相应填入对应的信息后，点击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保存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按钮后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，确认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无误后点击【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更正公告发布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】节点，发布更正公告。</a:t>
            </a:r>
            <a:endParaRPr lang="zh-CN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注：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此流程为非必走流程，若采购公告内容无变更，可不走该流程；若公告内容（如报名截至时间、开标时间、开标地点等）有变更时则需走该流程。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、代理机构如需延长报名时间或更改开标时间，请在原采购公告设定时间内更改，如已超过原公告设定的时间，将不能延期。请代理在报名时间内关注供应商报名情况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4285" y="10096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更正公告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9525" y="622935"/>
            <a:ext cx="6429375" cy="5999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27605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6    关注确认</a:t>
            </a:r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58875" y="16764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关注确认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7840" y="888365"/>
            <a:ext cx="413131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开标前，点击左侧</a:t>
            </a:r>
            <a:r>
              <a:rPr lang="en-US" altLang="zh-CN" sz="2400" b="1"/>
              <a:t>[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关注确认</a:t>
            </a:r>
            <a:r>
              <a:rPr lang="en-US" altLang="zh-CN" sz="2400" b="1"/>
              <a:t>]</a:t>
            </a:r>
            <a:r>
              <a:rPr lang="zh-CN" altLang="en-US" sz="2400" b="1"/>
              <a:t>节点，关注已报名并下载招标文件的供应商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>
                <a:solidFill>
                  <a:srgbClr val="FF0000"/>
                </a:solidFill>
              </a:rPr>
              <a:t>注意：此节点为必走节点，代理应随时关注报名情况，并提示供应商在交易系统中报名并下载招标文件。如在开标前未确认供应商，开标、评标结束后，公共资源交易平台将不能录入采购结果，确认中标信息，同时，无法发布中标公告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1435" y="888365"/>
            <a:ext cx="6489065" cy="58680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27605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7    </a:t>
            </a:r>
            <a:r>
              <a:rPr lang="zh-CN" altLang="en-US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专家抽取</a:t>
            </a:r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2735" y="895985"/>
            <a:ext cx="5200015" cy="567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点击左侧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专家抽取记录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】节点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新增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专家抽取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页面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填写项目评标时间，需要专家人数，专业，经办人信息，回避条件，以及抽取专家所需的附件信息，确认无误点击提交即可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专家抽取申请提交后等待抽取结果，抽取状态为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抽取完成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即可打印专家抽取单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注：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、专家抽取截止时间为评标前一天的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、页面中需要填写采购公告地址，为本项目在北京市公共资源交易平台中采购公告的网址https://ggzyfw.beijing.gov.cn/index.html）。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77315" y="167640"/>
            <a:ext cx="355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专家抽取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3385" y="689610"/>
            <a:ext cx="6525895" cy="5958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3320" y="575945"/>
            <a:ext cx="10469245" cy="604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政府采购交易运行环境要求：</a:t>
            </a:r>
            <a:endParaRPr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浏览器：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IE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浏览器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10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或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11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版本，</a:t>
            </a:r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360</a:t>
            </a:r>
            <a:r>
              <a:rPr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浏览器的兼容模式</a:t>
            </a:r>
            <a:endParaRPr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注册单位需提前办理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，本系统支持北京法人一证通，北京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，颐信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lnSpc>
                <a:spcPct val="130000"/>
              </a:lnSpc>
              <a:buFont typeface="Wingdings" panose="05000000000000000000" charset="0"/>
              <a:buNone/>
            </a:pP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 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北京法人一证通</a:t>
            </a: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lnSpc>
                <a:spcPct val="130000"/>
              </a:lnSpc>
              <a:buFont typeface="Wingdings" panose="05000000000000000000" charset="0"/>
              <a:buNone/>
            </a:pP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       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北京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                          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颐信</a:t>
            </a: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CA</a:t>
            </a: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marL="285750" indent="-285750" defTabSz="914400">
              <a:lnSpc>
                <a:spcPct val="130000"/>
              </a:lnSpc>
              <a:buFont typeface="Wingdings" panose="05000000000000000000" charset="0"/>
              <a:buChar char="u"/>
            </a:pP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软件要求：数字证书应用环境</a:t>
            </a:r>
            <a:endParaRPr kumimoji="1"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lnSpc>
                <a:spcPct val="130000"/>
              </a:lnSpc>
              <a:buFont typeface="Wingdings" panose="05000000000000000000" charset="0"/>
              <a:buNone/>
            </a:pPr>
            <a:r>
              <a:rPr kumimoji="1"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   </a:t>
            </a:r>
            <a:r>
              <a:rPr kumimoji="1" lang="zh-CN" altLang="en-US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下载网址：http://www.bjsjs.gov.cn/sjsggzy/bsznxzzx/sRvK5je1IEBync2oMHJ2%5Ew.jhtml</a:t>
            </a:r>
            <a:endParaRPr kumimoji="1" lang="zh-CN" altLang="en-US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buFont typeface="Wingdings" panose="05000000000000000000" charset="0"/>
              <a:buNone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indent="0" defTabSz="914400">
              <a:buFont typeface="Wingdings" panose="05000000000000000000" charset="0"/>
              <a:buNone/>
            </a:pPr>
            <a:endParaRPr kumimoji="1"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1938655"/>
            <a:ext cx="2838450" cy="1381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5" y="3862705"/>
            <a:ext cx="2828925" cy="847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420" y="2081530"/>
            <a:ext cx="29051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27605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4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8    </a:t>
            </a:r>
            <a:r>
              <a:rPr lang="zh-CN" altLang="en-US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评标结果记录</a:t>
            </a:r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77315" y="167640"/>
            <a:ext cx="355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评审结果记录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2455" y="933450"/>
            <a:ext cx="1009269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点击左侧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开标结果记录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】节点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右侧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对应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开标页面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信息，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按照实际项目开标情况录入，勾选签到，填写报价，保证金缴纳情况，废标情况等信息，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在确认无误后，点击【提交】按钮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注：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在提交之前一定要检查页面信息无误，一旦提交不可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更改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点击左侧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资格审查结果记录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】节点，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进入项目审查资格页面，选择标包，下拉选择供应商审查是否合格，按照项目实际情况填写即可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点击左侧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评审结果记录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】节点，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进入项目评审页面，按照项目评审实际打分、报价填写即可，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确认信息无误，点击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注：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）评审结果标记为废标时，在成交（中标）结果公告中的中标信息中只能为废标，且不可编辑。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）投标人列表中的某一供应商标记为空白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废标时，在成交（中标）结果公告中的中标信息中不会出现该供应商的信息。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）若标包为中标时，则投标人列表中的供应商必须编辑完才能进行提交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在提交之前一定要检查页面信息无误，一旦提交不可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更改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27605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9   </a:t>
            </a:r>
            <a:r>
              <a:rPr lang="zh-CN" altLang="en-US" sz="108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中标公告</a:t>
            </a:r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33500" y="167640"/>
            <a:ext cx="355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中标公告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290" y="1073150"/>
            <a:ext cx="513905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如项目为工程项目，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点击左侧【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中标候选人公示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】，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进入中标候选人节点的编制，按实际项目情况录入，填写公告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无误后点击【提交并发布】。</a:t>
            </a:r>
            <a:endParaRPr lang="zh-CN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点击左侧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中标结果公告</a:t>
            </a:r>
            <a:r>
              <a:rPr lang="zh-CN" alt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编制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】，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进入项目中标节点的编制，按实际项目中标情况录入，填写中标公告等信息，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无误后点击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中标结果公告发布</a:t>
            </a:r>
            <a:r>
              <a:rPr lang="zh-CN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】节点</a:t>
            </a:r>
            <a:r>
              <a:rPr lang="zh-CN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。发布中标公告。</a:t>
            </a:r>
            <a:endParaRPr lang="zh-CN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）在中标信息中勾选上废标时，该标包不需要继续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走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流程。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）在中标信息中只显示出在评审结果中投标人列表为中标人、中标候选人的信息，且默认显示排名次序第一的中标供应商信息。</a:t>
            </a:r>
            <a:endParaRPr lang="zh-CN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2010" y="689610"/>
            <a:ext cx="6125845" cy="5745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27605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10   </a:t>
            </a:r>
            <a:r>
              <a:rPr lang="zh-CN" altLang="en-US" sz="108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合同公示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977900" y="1125220"/>
            <a:ext cx="384429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当代理机构发布完中标公告后，点击【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合同登记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】节点，选择项目标包信息，点击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新增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按钮出现需要进行合同登记的标包，按照实际的项目合同填写页面信息。确认信息无误后点击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合同公示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节点，点击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新增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按钮，填写页面信息。确认信息无误后，点击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提交及发布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</a:t>
            </a:r>
            <a:endParaRPr lang="zh-CN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5145226" y="1417388"/>
            <a:ext cx="5274310" cy="36626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2200" y="167640"/>
            <a:ext cx="355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合同公示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27605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11   </a:t>
            </a:r>
            <a:r>
              <a:rPr lang="zh-CN" altLang="en-US" sz="108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废标公告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92200" y="167640"/>
            <a:ext cx="355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废标公告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1700" y="1188085"/>
            <a:ext cx="341566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若项目废标，需要在节点废掉后，在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废标管理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中找到需要废标的标包选择后，填写废标项目信息及公告。</a:t>
            </a:r>
            <a:endParaRPr lang="en-US" altLang="zh-CN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确认信息无误后点击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提交及发布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按钮，发布废标公告。</a:t>
            </a:r>
            <a:endParaRPr lang="en-US" altLang="zh-CN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注：废标是按项目标包计算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9775" y="972185"/>
            <a:ext cx="6423025" cy="519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427605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12  </a:t>
            </a:r>
            <a:r>
              <a:rPr lang="zh-CN" altLang="en-US" sz="108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重新招标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3445" y="1158875"/>
            <a:ext cx="375539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废标管理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中找到需要重新招标的项目数据，点击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重新招标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</a:t>
            </a: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项目进场登记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节点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重新招标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按钮，选择需要重新招标的项目标包，点击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后，项目标包会重新进场登记</a:t>
            </a:r>
            <a:endParaRPr lang="zh-CN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4642" y="1158794"/>
            <a:ext cx="5138057" cy="35459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0" y="167640"/>
            <a:ext cx="355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重新招标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49891" y="1937074"/>
            <a:ext cx="3880236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PART 1     </a:t>
            </a:r>
            <a:r>
              <a:rPr lang="zh-CN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新用户注册</a:t>
            </a:r>
            <a:endParaRPr lang="zh-CN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r>
              <a:rPr lang="en-US" altLang="zh-CN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PART 2     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项目登记</a:t>
            </a:r>
            <a:endParaRPr lang="zh-CN" altLang="en-US" sz="20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PART 3     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场地预约</a:t>
            </a:r>
            <a:endParaRPr kumimoji="0" lang="zh-CN" altLang="en-US" sz="2000" b="0" i="0" u="none" strike="noStrike" kern="1200" cap="none" spc="0" normalizeH="0" baseline="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PART 4     </a:t>
            </a:r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采购公告</a:t>
            </a:r>
            <a:endParaRPr lang="en-US" altLang="zh-CN" sz="20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</a:rPr>
              <a:t>PART 5     </a:t>
            </a:r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更正公告</a:t>
            </a:r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6     关注确认</a:t>
            </a:r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defTabSz="914400"/>
            <a:endParaRPr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defTabSz="914400"/>
            <a:endParaRPr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defTabSz="914400"/>
            <a:endParaRPr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defTabSz="914400"/>
            <a:r>
              <a:rPr lang="en-US" altLang="zh-CN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defTabSz="914400"/>
            <a:endParaRPr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defTabSz="914400"/>
            <a:endParaRPr lang="en-US" altLang="zh-CN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defTabSz="914400"/>
            <a:endParaRPr kumimoji="1"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914400"/>
            <a:endParaRPr kumimoji="1"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94" y="1134387"/>
            <a:ext cx="1320132" cy="2947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122" y="1115286"/>
            <a:ext cx="756183" cy="3138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4445" y="1937385"/>
            <a:ext cx="41884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7     专家抽取</a:t>
            </a:r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8     </a:t>
            </a:r>
            <a:r>
              <a:rPr lang="zh-CN" altLang="en-US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评审结果记录</a:t>
            </a:r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9    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中标公告</a:t>
            </a:r>
            <a:endParaRPr lang="zh-CN" altLang="en-US" sz="20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20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10   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合同公示</a:t>
            </a:r>
            <a:endParaRPr lang="zh-CN" altLang="en-US" sz="20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20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1</a:t>
            </a:r>
            <a:r>
              <a:rPr lang="en-US" altLang="zh-CN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废标公告</a:t>
            </a:r>
            <a:endParaRPr kumimoji="0" lang="zh-CN" altLang="en-US" sz="2000" b="0" i="0" u="none" strike="noStrike" kern="1200" cap="none" spc="0" normalizeH="0" baseline="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endParaRPr kumimoji="0" lang="zh-CN" altLang="en-US" sz="2000" b="0" i="0" u="none" strike="noStrike" kern="1200" cap="none" spc="0" normalizeH="0" baseline="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1</a:t>
            </a:r>
            <a:r>
              <a:rPr lang="en-US" altLang="zh-CN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重新招标</a:t>
            </a:r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algn="l"/>
            <a:endParaRPr lang="en-US" altLang="zh-CN" sz="20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19200" y="167640"/>
            <a:ext cx="5206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常见问题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200" y="901700"/>
            <a:ext cx="1043749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：登录页面不能识别公司名称？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答：</a:t>
            </a:r>
            <a:r>
              <a:rPr lang="en-US" altLang="zh-CN" sz="2000" b="1"/>
              <a:t>1</a:t>
            </a:r>
            <a:r>
              <a:rPr lang="zh-CN" altLang="en-US" sz="2000" b="1"/>
              <a:t>）检查驱动是否装全，是否安装</a:t>
            </a:r>
            <a:r>
              <a:rPr lang="zh-CN" altLang="en-US" sz="2000" b="1">
                <a:sym typeface="+mn-ea"/>
              </a:rPr>
              <a:t>正确</a:t>
            </a:r>
            <a:endParaRPr lang="zh-CN" altLang="en-US" sz="2000" b="1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 </a:t>
            </a:r>
            <a:r>
              <a:rPr lang="en-US" altLang="zh-CN" sz="2000" b="1">
                <a:sym typeface="+mn-ea"/>
              </a:rPr>
              <a:t>        2</a:t>
            </a:r>
            <a:r>
              <a:rPr lang="zh-CN" altLang="en-US" sz="2000" b="1">
                <a:sym typeface="+mn-ea"/>
              </a:rPr>
              <a:t>）浏览器是否为</a:t>
            </a:r>
            <a:r>
              <a:rPr lang="en-US" altLang="zh-CN" sz="2000" b="1">
                <a:sym typeface="+mn-ea"/>
              </a:rPr>
              <a:t>IE10/11</a:t>
            </a:r>
            <a:r>
              <a:rPr lang="zh-CN" altLang="en-US" sz="2000" b="1">
                <a:sym typeface="+mn-ea"/>
              </a:rPr>
              <a:t>或</a:t>
            </a:r>
            <a:r>
              <a:rPr lang="en-US" altLang="zh-CN" sz="2000" b="1">
                <a:sym typeface="+mn-ea"/>
              </a:rPr>
              <a:t>360</a:t>
            </a:r>
            <a:r>
              <a:rPr lang="zh-CN" altLang="en-US" sz="2000" b="1">
                <a:sym typeface="+mn-ea"/>
              </a:rPr>
              <a:t>的兼容模式</a:t>
            </a:r>
            <a:endParaRPr lang="zh-CN" altLang="en-US" sz="2000" b="1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 </a:t>
            </a:r>
            <a:r>
              <a:rPr lang="en-US" altLang="zh-CN" sz="2000" b="1">
                <a:sym typeface="+mn-ea"/>
              </a:rPr>
              <a:t>        3</a:t>
            </a:r>
            <a:r>
              <a:rPr lang="zh-CN" altLang="en-US" sz="2000" b="1">
                <a:sym typeface="+mn-ea"/>
              </a:rPr>
              <a:t>）检查是否将该网址加入信用站点</a:t>
            </a:r>
            <a:endParaRPr lang="zh-CN" altLang="en-US" sz="2000" b="1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：登录页面没有显示登录提示框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答：打开浏览器设置</a:t>
            </a:r>
            <a:r>
              <a:rPr lang="en-US" altLang="zh-CN" sz="2000" b="1"/>
              <a:t>-</a:t>
            </a:r>
            <a:r>
              <a:rPr lang="zh-CN" altLang="en-US" sz="2000" b="1"/>
              <a:t>兼容性视图，把该网址从列表中删除即可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：登录提示此锁未绑定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答：</a:t>
            </a:r>
            <a:r>
              <a:rPr lang="en-US" altLang="zh-CN" sz="2000" b="1"/>
              <a:t>1</a:t>
            </a:r>
            <a:r>
              <a:rPr lang="zh-CN" altLang="en-US" sz="2000" b="1"/>
              <a:t>）这把锁没有绑定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 </a:t>
            </a:r>
            <a:r>
              <a:rPr lang="en-US" altLang="zh-CN" sz="2000" b="1"/>
              <a:t>        2</a:t>
            </a:r>
            <a:r>
              <a:rPr lang="zh-CN" altLang="en-US" sz="2000" b="1"/>
              <a:t>）锁更新过，锁号变好了，需要重新绑定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：提示锁效验失败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答：锁密码输入错误，重置锁密码请联系办锁机构</a:t>
            </a:r>
            <a:endParaRPr lang="zh-CN" altLang="en-US" sz="2000" b="1"/>
          </a:p>
          <a:p>
            <a:pPr algn="l">
              <a:lnSpc>
                <a:spcPct val="150000"/>
              </a:lnSpc>
            </a:pPr>
            <a:endParaRPr lang="zh-CN" altLang="en-US" sz="2000" b="1"/>
          </a:p>
          <a:p>
            <a:pPr algn="l"/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7100" y="876300"/>
            <a:ext cx="997585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/>
              <a:t>1</a:t>
            </a:r>
            <a:r>
              <a:rPr lang="zh-CN" altLang="en-US" b="1"/>
              <a:t>、项目进场登记时请认真核对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项目编号</a:t>
            </a:r>
            <a:r>
              <a:rPr lang="zh-CN" altLang="en-US" b="1"/>
              <a:t>、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项目名称</a:t>
            </a:r>
            <a:r>
              <a:rPr lang="zh-CN" altLang="en-US" b="1"/>
              <a:t>、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招标方式</a:t>
            </a:r>
            <a:r>
              <a:rPr lang="zh-CN" altLang="en-US" b="1"/>
              <a:t>、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预算金额</a:t>
            </a:r>
            <a:r>
              <a:rPr lang="zh-CN" altLang="en-US" b="1"/>
              <a:t>等信息，确认无误后再提交，</a:t>
            </a:r>
            <a:r>
              <a:rPr lang="zh-CN" altLang="en-US" b="1">
                <a:sym typeface="+mn-ea"/>
              </a:rPr>
              <a:t>选择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资格预审</a:t>
            </a:r>
            <a:r>
              <a:rPr lang="zh-CN" altLang="en-US" b="1">
                <a:sym typeface="+mn-ea"/>
              </a:rPr>
              <a:t>的项目，后期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不能更改</a:t>
            </a:r>
            <a:r>
              <a:rPr lang="zh-CN" altLang="en-US" b="1">
                <a:sym typeface="+mn-ea"/>
              </a:rPr>
              <a:t>为资格后审。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en-US" altLang="zh-CN" b="1"/>
              <a:t>2</a:t>
            </a:r>
            <a:r>
              <a:rPr lang="zh-CN" altLang="en-US" b="1"/>
              <a:t>、请在发布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招标公告前先预约标室</a:t>
            </a:r>
            <a:r>
              <a:rPr lang="zh-CN" altLang="en-US" b="1"/>
              <a:t>，确认开、评标的日期能约到标室，再发公告。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en-US" altLang="zh-CN" b="1"/>
              <a:t>3</a:t>
            </a:r>
            <a:r>
              <a:rPr lang="zh-CN" altLang="en-US" b="1"/>
              <a:t>、如进场项目开、评标时间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需要变更</a:t>
            </a:r>
            <a:r>
              <a:rPr lang="zh-CN" altLang="en-US" b="1"/>
              <a:t>，请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及时</a:t>
            </a:r>
            <a:r>
              <a:rPr lang="zh-CN" altLang="en-US" b="1"/>
              <a:t>在系统中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更改并预约</a:t>
            </a:r>
            <a:r>
              <a:rPr lang="zh-CN" altLang="en-US" b="1"/>
              <a:t>新的开、评标时间，以免</a:t>
            </a:r>
            <a:r>
              <a:rPr lang="zh-CN" altLang="en-US" b="1">
                <a:sym typeface="+mn-ea"/>
              </a:rPr>
              <a:t>项目无音视频记录及</a:t>
            </a:r>
            <a:r>
              <a:rPr lang="zh-CN" altLang="en-US" b="1"/>
              <a:t>影响平台其他项目进场。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en-US" altLang="zh-CN" b="1"/>
              <a:t>4</a:t>
            </a:r>
            <a:r>
              <a:rPr lang="zh-CN" altLang="en-US" b="1"/>
              <a:t>、在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报名时间</a:t>
            </a:r>
            <a:r>
              <a:rPr lang="zh-CN" altLang="en-US" b="1"/>
              <a:t>内，关注供应商报名情况，及时与供应商沟通。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en-US" altLang="zh-CN" b="1"/>
              <a:t>5</a:t>
            </a:r>
            <a:r>
              <a:rPr lang="zh-CN" altLang="en-US" b="1"/>
              <a:t>、在开标、评标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前确认供应商关注信息</a:t>
            </a:r>
            <a:r>
              <a:rPr lang="zh-CN" altLang="en-US" b="1"/>
              <a:t>，如不确认，评标结束后，交易平台将无法录入评标结果，同时，导致无法发布中标公告。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en-US" altLang="zh-CN" b="1"/>
              <a:t>6</a:t>
            </a:r>
            <a:r>
              <a:rPr lang="zh-CN" altLang="en-US" b="1"/>
              <a:t>、交易系统中各节点需认真填写，检查无误后再提交，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提交后</a:t>
            </a:r>
            <a:r>
              <a:rPr lang="zh-CN" altLang="en-US" b="1"/>
              <a:t>将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不能修改。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en-US" altLang="zh-CN" b="1"/>
              <a:t>7</a:t>
            </a:r>
            <a:r>
              <a:rPr lang="zh-CN" altLang="en-US" b="1"/>
              <a:t>、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抽取专家</a:t>
            </a:r>
            <a:r>
              <a:rPr lang="zh-CN" altLang="en-US" b="1"/>
              <a:t>需要填写</a:t>
            </a:r>
            <a:r>
              <a:rPr lang="zh-CN" altLang="en-US" b="1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北京市公共资源交易平台中的招标公告的网址https://ggzyfw.beijing.gov.cn/index.html）。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/>
              <a:t>8</a:t>
            </a:r>
            <a:r>
              <a:rPr lang="zh-CN" altLang="en-US" b="1"/>
              <a:t>、如需变更文件获取时间或开标时间，请在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原采购文件设定时间内</a:t>
            </a:r>
            <a:r>
              <a:rPr lang="zh-CN" altLang="en-US" b="1"/>
              <a:t>更改，并发布更正公告，过期将无法变更。</a:t>
            </a:r>
            <a:endParaRPr lang="zh-CN" altLang="en-US" b="1"/>
          </a:p>
          <a:p>
            <a:pPr>
              <a:lnSpc>
                <a:spcPct val="150000"/>
              </a:lnSpc>
            </a:pPr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1206500" y="114300"/>
            <a:ext cx="321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6500" y="12700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联系方式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6500" y="990600"/>
            <a:ext cx="843915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250000"/>
              </a:lnSpc>
            </a:pPr>
            <a:r>
              <a:rPr lang="zh-CN" altLang="en-US" sz="3200"/>
              <a:t>政策统筹支持：（</a:t>
            </a:r>
            <a:r>
              <a:rPr lang="en-US" altLang="zh-CN" sz="3200"/>
              <a:t>010</a:t>
            </a:r>
            <a:r>
              <a:rPr lang="zh-CN" altLang="en-US" sz="3200"/>
              <a:t>）</a:t>
            </a:r>
            <a:r>
              <a:rPr lang="en-US" altLang="zh-CN" sz="3200"/>
              <a:t>88699776</a:t>
            </a:r>
            <a:endParaRPr lang="zh-CN" altLang="en-US" sz="3200"/>
          </a:p>
          <a:p>
            <a:pPr algn="l">
              <a:lnSpc>
                <a:spcPct val="250000"/>
              </a:lnSpc>
            </a:pPr>
            <a:r>
              <a:rPr lang="zh-CN" altLang="en-US" sz="3200"/>
              <a:t>业务指导电话：  (010)68878644</a:t>
            </a:r>
            <a:endParaRPr lang="zh-CN" altLang="en-US" sz="3200"/>
          </a:p>
          <a:p>
            <a:pPr algn="l">
              <a:lnSpc>
                <a:spcPct val="250000"/>
              </a:lnSpc>
            </a:pPr>
            <a:r>
              <a:rPr sz="3200">
                <a:sym typeface="+mn-ea"/>
              </a:rPr>
              <a:t>技术支持</a:t>
            </a:r>
            <a:r>
              <a:rPr lang="zh-CN" altLang="en-US" sz="3200"/>
              <a:t>电话：  010-68816115,17710290631</a:t>
            </a:r>
            <a:endParaRPr lang="zh-CN" altLang="en-US" sz="3200"/>
          </a:p>
          <a:p>
            <a:pPr algn="l">
              <a:lnSpc>
                <a:spcPct val="250000"/>
              </a:lnSpc>
            </a:pPr>
            <a:r>
              <a:rPr sz="3200"/>
              <a:t>技术支持QQ群： 1046482031</a:t>
            </a:r>
            <a:r>
              <a:rPr lang="zh-CN" altLang="en-US" sz="3200"/>
              <a:t> </a:t>
            </a:r>
            <a:endParaRPr lang="zh-CN" altLang="en-US" sz="3200"/>
          </a:p>
          <a:p>
            <a:pPr algn="l"/>
            <a:endParaRPr lang="zh-CN" altLang="en-US" sz="3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192000" cy="68555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63" y="6186200"/>
            <a:ext cx="4103875" cy="618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173871" y="2317315"/>
            <a:ext cx="259606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5335" i="1" dirty="0">
                <a:solidFill>
                  <a:prstClr val="white"/>
                </a:solidFill>
              </a:rPr>
              <a:t>Thanks</a:t>
            </a:r>
            <a:r>
              <a:rPr lang="zh-CN" altLang="en-US" sz="5335" i="1" dirty="0">
                <a:solidFill>
                  <a:prstClr val="white"/>
                </a:solidFill>
              </a:rPr>
              <a:t>！</a:t>
            </a:r>
            <a:endParaRPr lang="zh-CN" altLang="en-US" sz="5335" i="1" dirty="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04" y="2236173"/>
            <a:ext cx="1095075" cy="13031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6614" y="6017047"/>
            <a:ext cx="330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i="1" dirty="0" smtClean="0">
                <a:solidFill>
                  <a:srgbClr val="0080B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让每一宗交易遇到对的人</a:t>
            </a:r>
            <a:endParaRPr lang="zh-CN" altLang="en-US" sz="2000" i="1" dirty="0">
              <a:solidFill>
                <a:srgbClr val="0080BF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7" y="5956643"/>
            <a:ext cx="1928882" cy="45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2302827" y="2964522"/>
            <a:ext cx="6591385" cy="134888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8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6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PART1  </a:t>
            </a:r>
            <a:r>
              <a:rPr lang="zh-CN" altLang="zh-CN" sz="68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新用户注册</a:t>
            </a:r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5226" y="11731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新用户注册</a:t>
            </a:r>
            <a:endParaRPr lang="zh-CN" altLang="en-US" sz="2800" b="1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178" y="639684"/>
            <a:ext cx="11136986" cy="136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317770" y="6321876"/>
            <a:ext cx="56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600" i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kumimoji="1" lang="zh-CN" altLang="en-US" sz="1600" i="1" dirty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4560" y="948055"/>
            <a:ext cx="1004887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8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注册步骤</a:t>
            </a:r>
            <a:r>
              <a:rPr lang="en-US" altLang="zh-CN" sz="2400" b="1"/>
              <a:t>  </a:t>
            </a:r>
            <a:r>
              <a:rPr lang="en-US" altLang="zh-CN"/>
              <a:t>  </a:t>
            </a:r>
            <a:endParaRPr lang="zh-CN" altLang="en-US"/>
          </a:p>
        </p:txBody>
      </p:sp>
      <p:sp>
        <p:nvSpPr>
          <p:cNvPr id="28" name="TextBox 18"/>
          <p:cNvSpPr txBox="1"/>
          <p:nvPr/>
        </p:nvSpPr>
        <p:spPr>
          <a:xfrm>
            <a:off x="1281430" y="1516380"/>
            <a:ext cx="9331325" cy="4616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登录北京市石景山区政府采购交易系统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http://www.bjsjs.gov.cn/sjsggzy/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插入</a:t>
            </a:r>
            <a:r>
              <a:rPr lang="en-US" altLang="zh-CN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CA</a:t>
            </a:r>
            <a:r>
              <a:rPr lang="zh-CN" altLang="en-US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证书，点击新用户注册，跳转到注册页面（若没有</a:t>
            </a:r>
            <a:r>
              <a:rPr lang="en-US" altLang="zh-CN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CA</a:t>
            </a:r>
            <a:r>
              <a:rPr lang="zh-CN" altLang="en-US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驱动，请先下载并安装</a:t>
            </a:r>
            <a:r>
              <a:rPr lang="en-US" altLang="zh-CN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CA</a:t>
            </a:r>
            <a:r>
              <a:rPr lang="zh-CN" altLang="en-US" sz="2000" b="1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驱动）</a:t>
            </a:r>
            <a:endParaRPr lang="zh-CN" altLang="en-US" sz="2000" b="1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000" b="1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依次填写“统一社会信用代码”、“企业类型”、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输入密码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确认密码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验证码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等信息后，点击【注册】，跳转到注册成功提示页面。（注：注册密码并非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CA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密码</a:t>
            </a:r>
            <a:r>
              <a:rPr lang="zh-CN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）。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并马上完善企业信息。</a:t>
            </a: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完善信息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请根据企业的真实情况填写基本资料</a:t>
            </a: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填写完毕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后，点击提交按钮，即注册完成。需要点击页面右上方退出按钮，重新登录就可以进行招投标操作。</a:t>
            </a: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111111" y="83027"/>
            <a:ext cx="572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新用户注册</a:t>
            </a:r>
            <a:endParaRPr kumimoji="1" lang="zh-CN" altLang="en-US" sz="2800" b="1" dirty="0"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946150"/>
            <a:ext cx="9804400" cy="5231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defRPr/>
            </a:pPr>
            <a:r>
              <a:rPr lang="zh-CN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修改注册信息</a:t>
            </a:r>
            <a:endParaRPr lang="zh-CN" altLang="en-US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登录后，点击【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注册登记管理系统</a:t>
            </a:r>
            <a:r>
              <a:rPr lang="zh-CN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【变更】</a:t>
            </a: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【确认】，进入变更页面</a:t>
            </a:r>
            <a:r>
              <a:rPr lang="zh-CN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企业根据自身情况填写变更信息，确认无误后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需要注册企业类型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  <a:defRPr/>
            </a:pP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、采购人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2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、代理机构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3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、供应商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  <a:defRPr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ts val="1200"/>
              </a:spcBef>
              <a:spcAft>
                <a:spcPct val="0"/>
              </a:spcAft>
              <a:buFont typeface="Wingdings" panose="05000000000000000000" charset="0"/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、注册企业需要提前办理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CA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锁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ts val="1200"/>
              </a:spcBef>
              <a:spcAft>
                <a:spcPct val="0"/>
              </a:spcAft>
              <a:buFont typeface="Wingdings" panose="05000000000000000000" charset="0"/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2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、在报名时选择企业类型要正确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ts val="1200"/>
              </a:spcBef>
              <a:spcAft>
                <a:spcPct val="0"/>
              </a:spcAft>
              <a:buFont typeface="Wingdings" panose="05000000000000000000" charset="0"/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3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、需要提前准备风险承诺书并加盖公章（下载地址：首页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服务指南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下载中心）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  <a:defRPr/>
            </a:pP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5301" y="2271376"/>
            <a:ext cx="7050904" cy="2553335"/>
          </a:xfrm>
          <a:prstGeom prst="rect">
            <a:avLst/>
          </a:prstGeom>
          <a:noFill/>
          <a:effectLst>
            <a:reflection stA="32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defTabSz="914400"/>
            <a:endParaRPr kumimoji="1" lang="zh-CN" altLang="en-US" sz="16000" dirty="0">
              <a:solidFill>
                <a:prstClr val="white">
                  <a:alpha val="20000"/>
                </a:prstClr>
              </a:solidFill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302510" y="2964815"/>
            <a:ext cx="7099300" cy="13487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5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zh-CN" sz="108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PART 2    </a:t>
            </a:r>
            <a:r>
              <a:rPr lang="zh-CN" altLang="en-US" sz="10800" dirty="0" smtClean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项目登记</a:t>
            </a:r>
            <a:endParaRPr lang="zh-CN" altLang="en-US" sz="10800" dirty="0" smtClean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</a:endParaRPr>
          </a:p>
          <a:p>
            <a:pPr defTabSz="914400"/>
            <a:r>
              <a:rPr lang="en-US" altLang="zh-CN" sz="66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4000" dirty="0">
                <a:solidFill>
                  <a:prstClr val="white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  <a:cs typeface="微软雅黑" panose="020B0503020204020204" charset="-122"/>
                <a:sym typeface="+mn-ea"/>
              </a:rPr>
              <a:t>   </a:t>
            </a:r>
            <a:endParaRPr kumimoji="1" lang="zh-CN" altLang="en-US" sz="40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3" y="429264"/>
            <a:ext cx="1864800" cy="4438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244850"/>
            <a:ext cx="3098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/>
            <a:endParaRPr lang="zh-CN" altLang="zh-CN" sz="7200" dirty="0">
              <a:solidFill>
                <a:prstClr val="white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96975" y="9271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项目登记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1042035" y="1167765"/>
            <a:ext cx="4196715" cy="5277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spcBef>
                <a:spcPts val="1800"/>
              </a:spcBef>
              <a:buFont typeface="Wingdings" panose="05000000000000000000" charset="0"/>
              <a:buNone/>
            </a:pP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新建任务书</a:t>
            </a:r>
            <a:r>
              <a:rPr lang="zh-CN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代理机构登录账号，点击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新建任务书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，按照项目预算信息正确填写，并按附件要求上传相应的附件</a:t>
            </a:r>
            <a:endParaRPr lang="zh-CN" altLang="en-US" sz="2000" b="1"/>
          </a:p>
          <a:p>
            <a:pPr lvl="0" indent="0" defTabSz="914400" fontAlgn="base">
              <a:spcBef>
                <a:spcPts val="180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确认任务书页面信息无误，点击右下角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按钮，由审核人审核通过。（分散项目不需要审核）</a:t>
            </a:r>
            <a:endParaRPr lang="en-US" altLang="zh-CN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defTabSz="914400" fontAlgn="base">
              <a:spcBef>
                <a:spcPts val="180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注：在新建任务书之前采购单位必须在交易系统注册完成，任务书页面采购单位信息需通过下拉勾选读入。</a:t>
            </a:r>
            <a:endParaRPr lang="zh-CN" altLang="en-US" sz="2000" b="1"/>
          </a:p>
          <a:p>
            <a:pPr marL="285750" indent="-285750" algn="l">
              <a:buFont typeface="Wingdings" panose="05000000000000000000" charset="0"/>
              <a:buChar char="u"/>
            </a:pPr>
            <a:endParaRPr lang="zh-CN" altLang="en-US" sz="2400" b="1"/>
          </a:p>
          <a:p>
            <a:pPr indent="0" algn="l">
              <a:buFont typeface="Wingdings" panose="05000000000000000000" charset="0"/>
              <a:buNone/>
            </a:pP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0" y="864235"/>
            <a:ext cx="6348095" cy="558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96975" y="9271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项目登记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1008380" y="1088390"/>
            <a:ext cx="384873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书通过核验后，点击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项目进场登记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填写项目信息，是否分包等，确认信息无误后提交，等待审核。</a:t>
            </a:r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注意：如选择资格预审方式，后期将不能以任何方式转为资格后审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zh-CN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审核通过后</a:t>
            </a:r>
            <a:r>
              <a:rPr lang="zh-CN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</a:t>
            </a:r>
            <a:r>
              <a:rPr lang="zh-CN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在我的采购项目中查看项目信息，后续的项目操作在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我的采购项目</a:t>
            </a:r>
            <a:r>
              <a:rPr lang="en-US" altLang="zh-CN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</a:t>
            </a:r>
            <a:endParaRPr lang="zh-CN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115" y="840105"/>
            <a:ext cx="7098665" cy="569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900,&quot;width&quot;:22995}"/>
</p:tagLst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4099</Words>
  <Application>WPS 演示</Application>
  <PresentationFormat>宽屏</PresentationFormat>
  <Paragraphs>262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方正正黑简体</vt:lpstr>
      <vt:lpstr>黑体</vt:lpstr>
      <vt:lpstr>方正正粗黑简体</vt:lpstr>
      <vt:lpstr>微软雅黑</vt:lpstr>
      <vt:lpstr>Wingdings</vt:lpstr>
      <vt:lpstr>Arial Unicode MS</vt:lpstr>
      <vt:lpstr>Calibri</vt:lpstr>
      <vt:lpstr>4_Office 主题</vt:lpstr>
      <vt:lpstr>石景山区政府采购交易系统培训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大标题大标题大标题</dc:title>
  <dc:creator>李嘉宸(10030520)</dc:creator>
  <cp:lastModifiedBy>筱&amp;筱</cp:lastModifiedBy>
  <cp:revision>119</cp:revision>
  <dcterms:created xsi:type="dcterms:W3CDTF">2020-03-24T02:31:00Z</dcterms:created>
  <dcterms:modified xsi:type="dcterms:W3CDTF">2021-10-20T13:56:39Z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F11061FFB7AF4B238F2FEB25306DC036</vt:lpwstr>
  </property>
  <property fmtid="{D5CDD505-2E9C-101B-9397-08002B2CF9AE}" pid="3" name="KSOProductBuildVer">
    <vt:lpwstr>2052-11.3.0.9228</vt:lpwstr>
  </property>
</Properties>
</file>